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16" r:id="rId3"/>
    <p:sldId id="266" r:id="rId4"/>
    <p:sldId id="315" r:id="rId5"/>
    <p:sldId id="257" r:id="rId6"/>
    <p:sldId id="302" r:id="rId7"/>
    <p:sldId id="285" r:id="rId8"/>
    <p:sldId id="287" r:id="rId9"/>
    <p:sldId id="288" r:id="rId10"/>
    <p:sldId id="260" r:id="rId11"/>
    <p:sldId id="261" r:id="rId12"/>
    <p:sldId id="289" r:id="rId13"/>
    <p:sldId id="263" r:id="rId14"/>
    <p:sldId id="262" r:id="rId15"/>
    <p:sldId id="264" r:id="rId16"/>
    <p:sldId id="313" r:id="rId17"/>
    <p:sldId id="311" r:id="rId18"/>
    <p:sldId id="265" r:id="rId19"/>
    <p:sldId id="290" r:id="rId20"/>
    <p:sldId id="292" r:id="rId21"/>
    <p:sldId id="258" r:id="rId22"/>
    <p:sldId id="312" r:id="rId23"/>
    <p:sldId id="314" r:id="rId24"/>
    <p:sldId id="291" r:id="rId25"/>
    <p:sldId id="293" r:id="rId26"/>
    <p:sldId id="294" r:id="rId27"/>
    <p:sldId id="298" r:id="rId28"/>
    <p:sldId id="299" r:id="rId29"/>
    <p:sldId id="300" r:id="rId30"/>
    <p:sldId id="295" r:id="rId31"/>
    <p:sldId id="26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6" autoAdjust="0"/>
    <p:restoredTop sz="81354"/>
  </p:normalViewPr>
  <p:slideViewPr>
    <p:cSldViewPr snapToGrid="0">
      <p:cViewPr varScale="1">
        <p:scale>
          <a:sx n="101" d="100"/>
          <a:sy n="101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jon Miller" userId="c575fe5cddd8b8cf" providerId="LiveId" clId="{BA887159-2B30-044D-968F-69ADEC8CB7AA}"/>
    <pc:docChg chg="custSel modSld modMainMaster">
      <pc:chgData name="Michaeljon Miller" userId="c575fe5cddd8b8cf" providerId="LiveId" clId="{BA887159-2B30-044D-968F-69ADEC8CB7AA}" dt="2019-01-16T16:19:53.006" v="5" actId="27636"/>
      <pc:docMkLst>
        <pc:docMk/>
      </pc:docMkLst>
      <pc:sldChg chg="modSp">
        <pc:chgData name="Michaeljon Miller" userId="c575fe5cddd8b8cf" providerId="LiveId" clId="{BA887159-2B30-044D-968F-69ADEC8CB7AA}" dt="2019-01-16T16:19:52.579" v="0"/>
        <pc:sldMkLst>
          <pc:docMk/>
          <pc:sldMk cId="3794123699" sldId="256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3794123699" sldId="256"/>
            <ac:picMk id="4" creationId="{2EE071DC-A37C-DA4C-822E-10A7CA77C86F}"/>
          </ac:picMkLst>
        </pc:pic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3794123699" sldId="256"/>
            <ac:picMk id="5" creationId="{EAA26965-8F4C-E946-A41A-4D73EB1576E4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4276974717" sldId="260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4276974717" sldId="260"/>
            <ac:spMk id="4" creationId="{FA6F0AB8-4538-B749-9404-559123B09F48}"/>
          </ac:spMkLst>
        </pc:sp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27925186" sldId="261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27925186" sldId="261"/>
            <ac:spMk id="4" creationId="{0BB5D2F3-BBE1-DF48-B8AA-C6FF5AF55D61}"/>
          </ac:spMkLst>
        </pc:sp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151424586" sldId="262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151424586" sldId="262"/>
            <ac:spMk id="5" creationId="{83C2C066-9014-724C-B20D-68198BA70AB3}"/>
          </ac:spMkLst>
        </pc:sp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3660030183" sldId="265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3660030183" sldId="265"/>
            <ac:spMk id="5" creationId="{08344419-7DB7-E74B-8C3A-A52F6EA96284}"/>
          </ac:spMkLst>
        </pc:spChg>
        <pc:graphicFrameChg chg="mod">
          <ac:chgData name="Michaeljon Miller" userId="c575fe5cddd8b8cf" providerId="LiveId" clId="{BA887159-2B30-044D-968F-69ADEC8CB7AA}" dt="2019-01-16T16:19:52.579" v="0"/>
          <ac:graphicFrameMkLst>
            <pc:docMk/>
            <pc:sldMk cId="3660030183" sldId="265"/>
            <ac:graphicFrameMk id="4" creationId="{E6ACBD3E-87CB-BC46-893D-E8F95300CA24}"/>
          </ac:graphicFrameMkLst>
        </pc:graphicFrame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1810360535" sldId="266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1810360535" sldId="266"/>
            <ac:picMk id="4" creationId="{D8C96A12-0CE5-7448-B45D-69C63365B9FD}"/>
          </ac:picMkLst>
        </pc:picChg>
      </pc:sldChg>
      <pc:sldChg chg="modSp">
        <pc:chgData name="Michaeljon Miller" userId="c575fe5cddd8b8cf" providerId="LiveId" clId="{BA887159-2B30-044D-968F-69ADEC8CB7AA}" dt="2019-01-16T16:19:52.990" v="4" actId="27636"/>
        <pc:sldMkLst>
          <pc:docMk/>
          <pc:sldMk cId="518781248" sldId="267"/>
        </pc:sldMkLst>
        <pc:spChg chg="mod">
          <ac:chgData name="Michaeljon Miller" userId="c575fe5cddd8b8cf" providerId="LiveId" clId="{BA887159-2B30-044D-968F-69ADEC8CB7AA}" dt="2019-01-16T16:19:52.990" v="4" actId="27636"/>
          <ac:spMkLst>
            <pc:docMk/>
            <pc:sldMk cId="518781248" sldId="267"/>
            <ac:spMk id="3" creationId="{9503D80F-0A32-554F-B7A5-C6F6F8BF2492}"/>
          </ac:spMkLst>
        </pc:sp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829268293" sldId="285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829268293" sldId="285"/>
            <ac:picMk id="5" creationId="{0A3FC66E-99C0-644C-A9D8-BF0E36026CF8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4073550232" sldId="287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4073550232" sldId="287"/>
            <ac:picMk id="5" creationId="{923BCB27-9420-4A46-891E-85BFCD1C6F63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3936721912" sldId="290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3936721912" sldId="290"/>
            <ac:spMk id="6" creationId="{77423DDA-E96C-1D41-8F41-45CD4D32F84C}"/>
          </ac:spMkLst>
        </pc:sp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3936721912" sldId="290"/>
            <ac:picMk id="4" creationId="{6BDB61C2-E2A6-F243-8442-44D21CEDF58C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3088785597" sldId="291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3088785597" sldId="291"/>
            <ac:picMk id="5" creationId="{A5924D7D-66E1-1D4D-93D0-81C752E0AE4A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3724363984" sldId="293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3724363984" sldId="293"/>
            <ac:spMk id="4" creationId="{E8DF36CC-DA0F-3747-8A2E-1314D3ADADC9}"/>
          </ac:spMkLst>
        </pc:sp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3724363984" sldId="293"/>
            <ac:picMk id="5" creationId="{3684B6BF-4538-5947-AA65-ABBF0CF9431C}"/>
          </ac:picMkLst>
        </pc:picChg>
      </pc:sldChg>
      <pc:sldChg chg="modSp">
        <pc:chgData name="Michaeljon Miller" userId="c575fe5cddd8b8cf" providerId="LiveId" clId="{BA887159-2B30-044D-968F-69ADEC8CB7AA}" dt="2019-01-16T16:19:52.917" v="1" actId="27636"/>
        <pc:sldMkLst>
          <pc:docMk/>
          <pc:sldMk cId="2101584496" sldId="294"/>
        </pc:sldMkLst>
        <pc:spChg chg="mod">
          <ac:chgData name="Michaeljon Miller" userId="c575fe5cddd8b8cf" providerId="LiveId" clId="{BA887159-2B30-044D-968F-69ADEC8CB7AA}" dt="2019-01-16T16:19:52.917" v="1" actId="27636"/>
          <ac:spMkLst>
            <pc:docMk/>
            <pc:sldMk cId="2101584496" sldId="294"/>
            <ac:spMk id="3" creationId="{F063E8CA-BB75-444A-8C02-FB20A2540A75}"/>
          </ac:spMkLst>
        </pc:sp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2101584496" sldId="294"/>
            <ac:picMk id="4" creationId="{87AC6890-B555-E442-ABBD-684C71149FB9}"/>
          </ac:picMkLst>
        </pc:picChg>
      </pc:sldChg>
      <pc:sldChg chg="modSp">
        <pc:chgData name="Michaeljon Miller" userId="c575fe5cddd8b8cf" providerId="LiveId" clId="{BA887159-2B30-044D-968F-69ADEC8CB7AA}" dt="2019-01-16T16:19:53.006" v="5" actId="27636"/>
        <pc:sldMkLst>
          <pc:docMk/>
          <pc:sldMk cId="3109863123" sldId="295"/>
        </pc:sldMkLst>
        <pc:spChg chg="mod">
          <ac:chgData name="Michaeljon Miller" userId="c575fe5cddd8b8cf" providerId="LiveId" clId="{BA887159-2B30-044D-968F-69ADEC8CB7AA}" dt="2019-01-16T16:19:53.006" v="5" actId="27636"/>
          <ac:spMkLst>
            <pc:docMk/>
            <pc:sldMk cId="3109863123" sldId="295"/>
            <ac:spMk id="3" creationId="{F063E8CA-BB75-444A-8C02-FB20A2540A75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3109863123" sldId="295"/>
            <ac:spMk id="4" creationId="{0288397C-398E-584C-9C5B-2DB05E36AD6A}"/>
          </ac:spMkLst>
        </pc:sp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3109863123" sldId="295"/>
            <ac:picMk id="5" creationId="{2A9D2E88-1CD8-C541-A2B7-CE7EC924B82B}"/>
          </ac:picMkLst>
        </pc:picChg>
      </pc:sldChg>
      <pc:sldChg chg="modSp">
        <pc:chgData name="Michaeljon Miller" userId="c575fe5cddd8b8cf" providerId="LiveId" clId="{BA887159-2B30-044D-968F-69ADEC8CB7AA}" dt="2019-01-16T16:19:52.941" v="2" actId="27636"/>
        <pc:sldMkLst>
          <pc:docMk/>
          <pc:sldMk cId="412403791" sldId="298"/>
        </pc:sldMkLst>
        <pc:spChg chg="mod">
          <ac:chgData name="Michaeljon Miller" userId="c575fe5cddd8b8cf" providerId="LiveId" clId="{BA887159-2B30-044D-968F-69ADEC8CB7AA}" dt="2019-01-16T16:19:52.941" v="2" actId="27636"/>
          <ac:spMkLst>
            <pc:docMk/>
            <pc:sldMk cId="412403791" sldId="298"/>
            <ac:spMk id="3" creationId="{F063E8CA-BB75-444A-8C02-FB20A2540A75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412403791" sldId="298"/>
            <ac:spMk id="5" creationId="{CD9940AA-DA03-FD47-9001-41ADE70CC61F}"/>
          </ac:spMkLst>
        </pc:sp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412403791" sldId="298"/>
            <ac:picMk id="4" creationId="{8F259DD3-B521-F946-82ED-3C3EAE216F77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1221895983" sldId="299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1221895983" sldId="299"/>
            <ac:picMk id="4" creationId="{1E4AC861-066A-CB4D-BC11-4490A22AA1DD}"/>
          </ac:picMkLst>
        </pc:picChg>
      </pc:sldChg>
      <pc:sldChg chg="modSp">
        <pc:chgData name="Michaeljon Miller" userId="c575fe5cddd8b8cf" providerId="LiveId" clId="{BA887159-2B30-044D-968F-69ADEC8CB7AA}" dt="2019-01-16T16:19:52.970" v="3" actId="27636"/>
        <pc:sldMkLst>
          <pc:docMk/>
          <pc:sldMk cId="2944654476" sldId="300"/>
        </pc:sldMkLst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2944654476" sldId="300"/>
            <ac:spMk id="2" creationId="{3C98E203-CC01-6F4E-A4FB-97F01224B6B8}"/>
          </ac:spMkLst>
        </pc:spChg>
        <pc:spChg chg="mod">
          <ac:chgData name="Michaeljon Miller" userId="c575fe5cddd8b8cf" providerId="LiveId" clId="{BA887159-2B30-044D-968F-69ADEC8CB7AA}" dt="2019-01-16T16:19:52.970" v="3" actId="27636"/>
          <ac:spMkLst>
            <pc:docMk/>
            <pc:sldMk cId="2944654476" sldId="300"/>
            <ac:spMk id="3" creationId="{F063E8CA-BB75-444A-8C02-FB20A2540A75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k cId="2944654476" sldId="300"/>
            <ac:spMk id="7" creationId="{226E7B14-A97E-D149-A4AF-14293E66614D}"/>
          </ac:spMkLst>
        </pc:spChg>
        <pc:grpChg chg="mod">
          <ac:chgData name="Michaeljon Miller" userId="c575fe5cddd8b8cf" providerId="LiveId" clId="{BA887159-2B30-044D-968F-69ADEC8CB7AA}" dt="2019-01-16T16:19:52.579" v="0"/>
          <ac:grpSpMkLst>
            <pc:docMk/>
            <pc:sldMk cId="2944654476" sldId="300"/>
            <ac:grpSpMk id="6" creationId="{585D9D39-4245-3644-8CF1-C3B40346D191}"/>
          </ac:grpSpMkLst>
        </pc:grpChg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2944654476" sldId="300"/>
            <ac:picMk id="8" creationId="{E2F533DE-F9DE-AF45-84FE-72499A21E382}"/>
          </ac:picMkLst>
        </pc:picChg>
      </pc:sldChg>
      <pc:sldChg chg="modSp">
        <pc:chgData name="Michaeljon Miller" userId="c575fe5cddd8b8cf" providerId="LiveId" clId="{BA887159-2B30-044D-968F-69ADEC8CB7AA}" dt="2019-01-16T16:19:52.579" v="0"/>
        <pc:sldMkLst>
          <pc:docMk/>
          <pc:sldMk cId="4017258944" sldId="311"/>
        </pc:sldMkLst>
        <pc:picChg chg="mod">
          <ac:chgData name="Michaeljon Miller" userId="c575fe5cddd8b8cf" providerId="LiveId" clId="{BA887159-2B30-044D-968F-69ADEC8CB7AA}" dt="2019-01-16T16:19:52.579" v="0"/>
          <ac:picMkLst>
            <pc:docMk/>
            <pc:sldMk cId="4017258944" sldId="311"/>
            <ac:picMk id="4" creationId="{0C9ABF17-BF51-C94B-908B-ABB943F2D968}"/>
          </ac:picMkLst>
        </pc:picChg>
      </pc:sldChg>
      <pc:sldMasterChg chg="modSp modSldLayout">
        <pc:chgData name="Michaeljon Miller" userId="c575fe5cddd8b8cf" providerId="LiveId" clId="{BA887159-2B30-044D-968F-69ADEC8CB7AA}" dt="2019-01-16T16:19:52.579" v="0"/>
        <pc:sldMasterMkLst>
          <pc:docMk/>
          <pc:sldMasterMk cId="419195464" sldId="2147483660"/>
        </pc:sldMasterMkLst>
        <pc:spChg chg="mod">
          <ac:chgData name="Michaeljon Miller" userId="c575fe5cddd8b8cf" providerId="LiveId" clId="{BA887159-2B30-044D-968F-69ADEC8CB7AA}" dt="2019-01-16T16:19:52.579" v="0"/>
          <ac:spMkLst>
            <pc:docMk/>
            <pc:sldMasterMk cId="419195464" sldId="2147483660"/>
            <ac:spMk id="2" creationId="{00000000-0000-0000-0000-000000000000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asterMk cId="419195464" sldId="2147483660"/>
            <ac:spMk id="3" creationId="{00000000-0000-0000-0000-000000000000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asterMk cId="419195464" sldId="2147483660"/>
            <ac:spMk id="4" creationId="{00000000-0000-0000-0000-000000000000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asterMk cId="419195464" sldId="2147483660"/>
            <ac:spMk id="5" creationId="{00000000-0000-0000-0000-000000000000}"/>
          </ac:spMkLst>
        </pc:spChg>
        <pc:spChg chg="mod">
          <ac:chgData name="Michaeljon Miller" userId="c575fe5cddd8b8cf" providerId="LiveId" clId="{BA887159-2B30-044D-968F-69ADEC8CB7AA}" dt="2019-01-16T16:19:52.579" v="0"/>
          <ac:spMkLst>
            <pc:docMk/>
            <pc:sldMasterMk cId="419195464" sldId="2147483660"/>
            <ac:spMk id="6" creationId="{00000000-0000-0000-0000-000000000000}"/>
          </ac:spMkLst>
        </pc:sp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2512021338" sldId="2147483661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2512021338" sldId="2147483661"/>
              <ac:spMk id="2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2512021338" sldId="2147483661"/>
              <ac:spMk id="3" creationId="{00000000-0000-0000-0000-000000000000}"/>
            </ac:spMkLst>
          </pc:spChg>
        </pc:sldLayout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461054797" sldId="2147483663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461054797" sldId="2147483663"/>
              <ac:spMk id="2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461054797" sldId="2147483663"/>
              <ac:spMk id="3" creationId="{00000000-0000-0000-0000-000000000000}"/>
            </ac:spMkLst>
          </pc:spChg>
        </pc:sldLayout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1999300887" sldId="2147483664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999300887" sldId="2147483664"/>
              <ac:spMk id="3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999300887" sldId="2147483664"/>
              <ac:spMk id="4" creationId="{00000000-0000-0000-0000-000000000000}"/>
            </ac:spMkLst>
          </pc:spChg>
        </pc:sldLayout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1169265594" sldId="2147483665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169265594" sldId="2147483665"/>
              <ac:spMk id="2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169265594" sldId="2147483665"/>
              <ac:spMk id="3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169265594" sldId="2147483665"/>
              <ac:spMk id="4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169265594" sldId="2147483665"/>
              <ac:spMk id="5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169265594" sldId="2147483665"/>
              <ac:spMk id="6" creationId="{00000000-0000-0000-0000-000000000000}"/>
            </ac:spMkLst>
          </pc:spChg>
        </pc:sldLayout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1361113849" sldId="2147483668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361113849" sldId="2147483668"/>
              <ac:spMk id="2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361113849" sldId="2147483668"/>
              <ac:spMk id="3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1361113849" sldId="2147483668"/>
              <ac:spMk id="4" creationId="{00000000-0000-0000-0000-000000000000}"/>
            </ac:spMkLst>
          </pc:spChg>
        </pc:sldLayout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3287965574" sldId="2147483669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3287965574" sldId="2147483669"/>
              <ac:spMk id="2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3287965574" sldId="2147483669"/>
              <ac:spMk id="3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3287965574" sldId="2147483669"/>
              <ac:spMk id="4" creationId="{00000000-0000-0000-0000-000000000000}"/>
            </ac:spMkLst>
          </pc:spChg>
        </pc:sldLayoutChg>
        <pc:sldLayoutChg chg="modSp">
          <pc:chgData name="Michaeljon Miller" userId="c575fe5cddd8b8cf" providerId="LiveId" clId="{BA887159-2B30-044D-968F-69ADEC8CB7AA}" dt="2019-01-16T16:19:52.579" v="0"/>
          <pc:sldLayoutMkLst>
            <pc:docMk/>
            <pc:sldMasterMk cId="419195464" sldId="2147483660"/>
            <pc:sldLayoutMk cId="3154722905" sldId="2147483671"/>
          </pc:sldLayoutMkLst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3154722905" sldId="2147483671"/>
              <ac:spMk id="2" creationId="{00000000-0000-0000-0000-000000000000}"/>
            </ac:spMkLst>
          </pc:spChg>
          <pc:spChg chg="mod">
            <ac:chgData name="Michaeljon Miller" userId="c575fe5cddd8b8cf" providerId="LiveId" clId="{BA887159-2B30-044D-968F-69ADEC8CB7AA}" dt="2019-01-16T16:19:52.579" v="0"/>
            <ac:spMkLst>
              <pc:docMk/>
              <pc:sldMasterMk cId="419195464" sldId="2147483660"/>
              <pc:sldLayoutMk cId="3154722905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8D701-8569-AA4D-8AAE-15EEE268B4D7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1497-A9F3-1C44-8CE7-F09D083DB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23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object is a process/thread (not really true, but a good way to start thinking about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3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note that </a:t>
            </a:r>
            <a:r>
              <a:rPr lang="en-US" baseline="0" dirty="0" err="1"/>
              <a:t>GoF</a:t>
            </a:r>
            <a:r>
              <a:rPr lang="en-US" baseline="0" dirty="0"/>
              <a:t> talks about “frameworks” here to mean domain-specific frameworks, not general frameworks. So, graphical editor framework, spreadsheet framework, simulation framework are good examples. Generic libraries (</a:t>
            </a:r>
            <a:r>
              <a:rPr lang="en-US" baseline="0" dirty="0" err="1"/>
              <a:t>.Net</a:t>
            </a:r>
            <a:r>
              <a:rPr lang="en-US" baseline="0" dirty="0"/>
              <a:t> BCL, Java JDK, </a:t>
            </a:r>
            <a:r>
              <a:rPr lang="en-US" baseline="0" dirty="0" err="1"/>
              <a:t>stdlib</a:t>
            </a:r>
            <a:r>
              <a:rPr lang="en-US" baseline="0" dirty="0"/>
              <a:t>, boost) are useful for creating many classes of application. There are higher level frameworks that bridge that boundary. Think about windowing libraries, widget libraries, </a:t>
            </a:r>
            <a:r>
              <a:rPr lang="en-US" baseline="0" dirty="0" err="1"/>
              <a:t>javascript</a:t>
            </a:r>
            <a:r>
              <a:rPr lang="en-US" baseline="0" dirty="0"/>
              <a:t>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Mud to Structure: taking business requirements and determining a system to hang the domain logic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3-tier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6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 workflows</a:t>
            </a:r>
          </a:p>
          <a:p>
            <a:endParaRPr lang="en-US" dirty="0"/>
          </a:p>
          <a:p>
            <a:r>
              <a:rPr lang="en-US" dirty="0"/>
              <a:t>Popularized in EIP</a:t>
            </a:r>
          </a:p>
          <a:p>
            <a:endParaRPr lang="en-US" dirty="0"/>
          </a:p>
          <a:p>
            <a:r>
              <a:rPr lang="en-US" dirty="0"/>
              <a:t>Can you put a web front end on? 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5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web app</a:t>
            </a:r>
          </a:p>
          <a:p>
            <a:endParaRPr lang="en-US" dirty="0"/>
          </a:p>
          <a:p>
            <a:r>
              <a:rPr lang="en-US" dirty="0"/>
              <a:t>Superseded these days by MVVM in many web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commonly known as Pub-Sub</a:t>
            </a:r>
          </a:p>
          <a:p>
            <a:endParaRPr lang="en-US" dirty="0"/>
          </a:p>
          <a:p>
            <a:r>
              <a:rPr lang="en-US" dirty="0"/>
              <a:t>Think SQS, </a:t>
            </a:r>
            <a:r>
              <a:rPr lang="en-US" dirty="0" err="1"/>
              <a:t>RabbitMQ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MACH OS framework</a:t>
            </a:r>
          </a:p>
          <a:p>
            <a:endParaRPr lang="en-US" dirty="0"/>
          </a:p>
          <a:p>
            <a:r>
              <a:rPr lang="en-US" dirty="0"/>
              <a:t>QNX had uptimes measure in years with no reboots, despite multiple major version upgrades!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Linda, JavaSpaces</a:t>
            </a:r>
          </a:p>
          <a:p>
            <a:endParaRPr lang="en-US" dirty="0"/>
          </a:p>
          <a:p>
            <a:r>
              <a:rPr lang="en-US" dirty="0"/>
              <a:t>Don’t do it for commercial stuff.  Do it for experiments when you really don’t understand the domain.</a:t>
            </a:r>
          </a:p>
          <a:p>
            <a:endParaRPr lang="en-US" dirty="0"/>
          </a:p>
          <a:p>
            <a:r>
              <a:rPr lang="en-US" dirty="0"/>
              <a:t>Remember, you can’t dictate innovation.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22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85971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6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08542-3540-44EB-ABD3-0A5B977191C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0925-25F0-48B4-A6D4-10BD5432B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660B9-7724-44F3-BF50-044CF908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Riley, MSE ’07</a:t>
            </a:r>
          </a:p>
          <a:p>
            <a:r>
              <a:rPr lang="en-US" dirty="0"/>
              <a:t>Sr. Director, Engineering</a:t>
            </a:r>
          </a:p>
          <a:p>
            <a:r>
              <a:rPr lang="en-US" dirty="0" err="1"/>
              <a:t>Apptio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71DC-A37C-DA4C-822E-10A7CA77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09139"/>
            <a:ext cx="1991825" cy="2574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43830-CB15-914E-8377-8D372902C2A3}"/>
              </a:ext>
            </a:extLst>
          </p:cNvPr>
          <p:cNvSpPr txBox="1"/>
          <p:nvPr/>
        </p:nvSpPr>
        <p:spPr>
          <a:xfrm rot="19915655">
            <a:off x="8176221" y="4710031"/>
            <a:ext cx="312585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  <p:extLst>
      <p:ext uri="{BB962C8B-B14F-4D97-AF65-F5344CB8AC3E}">
        <p14:creationId xmlns:p14="http://schemas.microsoft.com/office/powerpoint/2010/main" val="379412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062-0B0D-FB4E-A6FF-F1853A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idioms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7286-C728-6243-8AC1-70BAB0AB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expression of a special feature of a recurring construct in one or more programming languages</a:t>
            </a:r>
          </a:p>
          <a:p>
            <a:endParaRPr lang="en-US" dirty="0"/>
          </a:p>
          <a:p>
            <a:r>
              <a:rPr lang="en-US" dirty="0"/>
              <a:t>Often confused with (and mixed with!) coding 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F0AB8-4538-B749-9404-559123B09F48}"/>
              </a:ext>
            </a:extLst>
          </p:cNvPr>
          <p:cNvSpPr txBox="1"/>
          <p:nvPr/>
        </p:nvSpPr>
        <p:spPr>
          <a:xfrm>
            <a:off x="3876824" y="6172200"/>
            <a:ext cx="633218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string result = value1 ?? value2 ?? value3 ??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7697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324A-D526-C140-B2DB-2A243779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202F-6FEF-4C48-8104-4ECDE6CE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General, reusable solutions to commonly occurring problems within a given context in software design</a:t>
            </a:r>
          </a:p>
          <a:p>
            <a:endParaRPr lang="en-US" dirty="0"/>
          </a:p>
          <a:p>
            <a:r>
              <a:rPr lang="en-US" dirty="0"/>
              <a:t>Formalized best practices that the programmer can use to solve common problems when designing an application or system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D2F3-BBE1-DF48-B8AA-C6FF5AF55D61}"/>
              </a:ext>
            </a:extLst>
          </p:cNvPr>
          <p:cNvSpPr txBox="1"/>
          <p:nvPr/>
        </p:nvSpPr>
        <p:spPr>
          <a:xfrm>
            <a:off x="3813324" y="6172200"/>
            <a:ext cx="642836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ensure a class has only one instance, and provide a global point of access to it.</a:t>
            </a:r>
          </a:p>
        </p:txBody>
      </p:sp>
    </p:spTree>
    <p:extLst>
      <p:ext uri="{BB962C8B-B14F-4D97-AF65-F5344CB8AC3E}">
        <p14:creationId xmlns:p14="http://schemas.microsoft.com/office/powerpoint/2010/main" val="2792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E6122-EFC2-C942-B268-DA20C775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D8A11-A0F8-7740-8455-15717C06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60,000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419722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D838-141F-FB4F-9345-A4349BBC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“architecture”?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1E3-2BC9-3C45-96FE-18BE8976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 level structures of a software system</a:t>
            </a:r>
          </a:p>
          <a:p>
            <a:endParaRPr lang="en-US" dirty="0"/>
          </a:p>
          <a:p>
            <a:r>
              <a:rPr lang="en-US" b="1" dirty="0"/>
              <a:t>Everything that is </a:t>
            </a:r>
            <a:r>
              <a:rPr lang="en-US" b="1" i="1" dirty="0"/>
              <a:t>not</a:t>
            </a:r>
            <a:r>
              <a:rPr lang="en-US" b="1" dirty="0"/>
              <a:t> related to the business logic/domain of the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/>
              <a:t>Eg</a:t>
            </a:r>
            <a:r>
              <a:rPr lang="en-US" sz="2000" dirty="0"/>
              <a:t>. the arrangement of AWS resources is architecture, but the business logic is not</a:t>
            </a:r>
          </a:p>
        </p:txBody>
      </p:sp>
    </p:spTree>
    <p:extLst>
      <p:ext uri="{BB962C8B-B14F-4D97-AF65-F5344CB8AC3E}">
        <p14:creationId xmlns:p14="http://schemas.microsoft.com/office/powerpoint/2010/main" val="36027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A172-A87D-F14B-BB15-A8536564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4C44-373A-524F-B8B1-3494285E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design patterns, but…</a:t>
            </a:r>
          </a:p>
          <a:p>
            <a:endParaRPr lang="en-US" dirty="0"/>
          </a:p>
          <a:p>
            <a:r>
              <a:rPr lang="en-US" dirty="0"/>
              <a:t>Address various issues in software engineering, such as computer hardware </a:t>
            </a:r>
            <a:r>
              <a:rPr lang="en-US" b="1" dirty="0"/>
              <a:t>performance limitations</a:t>
            </a:r>
            <a:r>
              <a:rPr lang="en-US" dirty="0"/>
              <a:t>, </a:t>
            </a:r>
            <a:r>
              <a:rPr lang="en-US" b="1" dirty="0"/>
              <a:t>high availability</a:t>
            </a:r>
            <a:r>
              <a:rPr lang="en-US" dirty="0"/>
              <a:t> (HA), and minimization of a </a:t>
            </a:r>
            <a:r>
              <a:rPr lang="en-US" b="1" dirty="0"/>
              <a:t>business risk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2C066-9014-724C-B20D-68198BA70AB3}"/>
              </a:ext>
            </a:extLst>
          </p:cNvPr>
          <p:cNvSpPr txBox="1"/>
          <p:nvPr/>
        </p:nvSpPr>
        <p:spPr>
          <a:xfrm>
            <a:off x="3787923" y="6172201"/>
            <a:ext cx="6502806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Pipes and filters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a pipeline consisting of a chain of processing elements, arranged so that </a:t>
            </a:r>
            <a:b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the output of each element is the input of the next</a:t>
            </a:r>
          </a:p>
        </p:txBody>
      </p:sp>
    </p:spTree>
    <p:extLst>
      <p:ext uri="{BB962C8B-B14F-4D97-AF65-F5344CB8AC3E}">
        <p14:creationId xmlns:p14="http://schemas.microsoft.com/office/powerpoint/2010/main" val="15142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9EE9-871E-104A-960D-996FFBD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architectural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CBAD-F3DB-474C-BE98-73BBE5C6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shortcut</a:t>
            </a:r>
          </a:p>
          <a:p>
            <a:endParaRPr lang="en-US" dirty="0"/>
          </a:p>
          <a:p>
            <a:r>
              <a:rPr lang="en-US" dirty="0"/>
              <a:t>Don’t reinvent the wheel</a:t>
            </a:r>
          </a:p>
          <a:p>
            <a:endParaRPr lang="en-US" dirty="0"/>
          </a:p>
          <a:p>
            <a:r>
              <a:rPr lang="en-US" dirty="0"/>
              <a:t>Standardized implementations</a:t>
            </a:r>
          </a:p>
          <a:p>
            <a:endParaRPr lang="en-US" dirty="0"/>
          </a:p>
          <a:p>
            <a:r>
              <a:rPr lang="en-US" i="1" dirty="0"/>
              <a:t>Only so many [efficient] ways to solve non-domain problems.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9EE9-871E-104A-960D-996FFBD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architectural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CBAD-F3DB-474C-BE98-73BBE5C6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You are not the first person to </a:t>
            </a:r>
            <a:br>
              <a:rPr lang="en-US" sz="4400" b="1" dirty="0"/>
            </a:br>
            <a:r>
              <a:rPr lang="en-US" sz="4400" b="1" dirty="0"/>
              <a:t>have to build __________.</a:t>
            </a:r>
          </a:p>
        </p:txBody>
      </p:sp>
    </p:spTree>
    <p:extLst>
      <p:ext uri="{BB962C8B-B14F-4D97-AF65-F5344CB8AC3E}">
        <p14:creationId xmlns:p14="http://schemas.microsoft.com/office/powerpoint/2010/main" val="208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patterns and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 patterns (high level) are often 1:1 with frameworks for broad domains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ASP.NET (</a:t>
            </a:r>
            <a:r>
              <a:rPr lang="en-US" cap="small" dirty="0"/>
              <a:t>Layers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Apache Camel (</a:t>
            </a:r>
            <a:r>
              <a:rPr lang="en-US" cap="small" dirty="0"/>
              <a:t>Pipes &amp; Filters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Smalltalk UI (</a:t>
            </a:r>
            <a:r>
              <a:rPr lang="en-US" cap="small" dirty="0"/>
              <a:t>MVC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JavaSpaces (</a:t>
            </a:r>
            <a:r>
              <a:rPr lang="en-US" cap="small" dirty="0"/>
              <a:t>Blackboard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Erlang</a:t>
            </a:r>
            <a:r>
              <a:rPr lang="en-US" dirty="0"/>
              <a:t> OTP (</a:t>
            </a:r>
            <a:r>
              <a:rPr lang="en-US" cap="small" dirty="0"/>
              <a:t>Actors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BF17-BF51-C94B-908B-ABB943F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8790384" y="5629491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F4DA-E7DE-1D47-8E5F-3ECB8F1F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arch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ACBD3E-87CB-BC46-893D-E8F95300C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646852"/>
              </p:ext>
            </p:extLst>
          </p:nvPr>
        </p:nvGraphicFramePr>
        <p:xfrm>
          <a:off x="2152650" y="2226469"/>
          <a:ext cx="7886700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852342145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903760260"/>
                    </a:ext>
                  </a:extLst>
                </a:gridCol>
              </a:tblGrid>
              <a:tr h="198882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From Mud to 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Distribution Infrastructure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Event Multiplexing and Dispatching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Interface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Component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Application Control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Concurrency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Synchronization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Object Interaction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Adaptation and Extension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Modal Behavior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Resource Management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Database Access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67147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344419-7DB7-E74B-8C3A-A52F6EA96284}"/>
              </a:ext>
            </a:extLst>
          </p:cNvPr>
          <p:cNvSpPr txBox="1"/>
          <p:nvPr/>
        </p:nvSpPr>
        <p:spPr>
          <a:xfrm>
            <a:off x="6325971" y="6184681"/>
            <a:ext cx="39819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POSA4</a:t>
            </a:r>
            <a:r>
              <a:rPr lang="en-US" sz="1350" dirty="0"/>
              <a:t>: A Pattern Language for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66003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CBF4-5945-2947-9F20-1FF986B6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BDB61C2-E2A6-F243-8442-44D21CEDF5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6475" y="365127"/>
            <a:ext cx="7639050" cy="6313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423DDA-E96C-1D41-8F41-45CD4D32F84C}"/>
              </a:ext>
            </a:extLst>
          </p:cNvPr>
          <p:cNvSpPr/>
          <p:nvPr/>
        </p:nvSpPr>
        <p:spPr>
          <a:xfrm>
            <a:off x="5080000" y="203200"/>
            <a:ext cx="2057400" cy="965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8064" y="772499"/>
            <a:ext cx="5455873" cy="531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5815" y="3656474"/>
            <a:ext cx="1245880" cy="1245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800564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116E-A5E4-F149-BDF9-8F684F8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our 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3041-4A8E-7B4B-8359-2EB70941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pattern </a:t>
            </a:r>
            <a:r>
              <a:rPr lang="en-US" b="1" dirty="0"/>
              <a:t>name</a:t>
            </a:r>
          </a:p>
          <a:p>
            <a:r>
              <a:rPr lang="en-US" b="1" dirty="0"/>
              <a:t>Scope</a:t>
            </a:r>
            <a:r>
              <a:rPr lang="en-US" dirty="0"/>
              <a:t> of the problem</a:t>
            </a:r>
          </a:p>
          <a:p>
            <a:r>
              <a:rPr lang="en-US" b="1" dirty="0"/>
              <a:t>Challenges</a:t>
            </a:r>
          </a:p>
          <a:p>
            <a:r>
              <a:rPr lang="en-US" b="1" dirty="0"/>
              <a:t>Components</a:t>
            </a:r>
            <a:r>
              <a:rPr lang="en-US" dirty="0"/>
              <a:t> / related patterns</a:t>
            </a:r>
          </a:p>
          <a:p>
            <a:r>
              <a:rPr lang="en-US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9170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071C-D10E-4C3A-87CD-069A84ED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to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11BFBA-52F6-F14A-A6F7-5D1F84B1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Layers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Pipes and filters</a:t>
            </a:r>
          </a:p>
          <a:p>
            <a:pPr marL="214313" indent="-214313"/>
            <a:r>
              <a:rPr lang="en-US" dirty="0"/>
              <a:t>MVC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Pub-Sub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Microkernel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Blackboard / Tuple Spaces*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Actor*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(category: From Mud to Structure)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2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E400-54A3-B244-A7C8-11D4906A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Mud to 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1CCB5-F07D-8843-B95F-C1E2C46C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6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C84ACC-D378-1D44-8BE0-2B5460CD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“From Mud to Structure” 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78450-243E-B249-A162-79137686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transform requirements into organized structure</a:t>
            </a:r>
          </a:p>
          <a:p>
            <a:endParaRPr lang="en-US" dirty="0"/>
          </a:p>
          <a:p>
            <a:r>
              <a:rPr lang="en-US" dirty="0"/>
              <a:t>High level sub-divisions of the system into constituent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bridge between requirements and the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78298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support the independent development of different system parts</a:t>
            </a:r>
          </a:p>
          <a:p>
            <a:endParaRPr lang="en-US" dirty="0"/>
          </a:p>
          <a:p>
            <a:r>
              <a:rPr lang="en-US" dirty="0"/>
              <a:t>Challenge: </a:t>
            </a:r>
            <a:r>
              <a:rPr lang="en-US" i="1" dirty="0"/>
              <a:t>separation of concerns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Explicit Interfaces</a:t>
            </a:r>
            <a:r>
              <a:rPr lang="en-US" dirty="0"/>
              <a:t>, </a:t>
            </a:r>
            <a:r>
              <a:rPr lang="en-US" cap="small" dirty="0"/>
              <a:t>Encapsulated Implementation</a:t>
            </a:r>
            <a:r>
              <a:rPr lang="en-US" dirty="0"/>
              <a:t>, </a:t>
            </a:r>
            <a:r>
              <a:rPr lang="en-US" cap="small" dirty="0"/>
              <a:t>Commands</a:t>
            </a:r>
            <a:r>
              <a:rPr lang="en-US" dirty="0"/>
              <a:t>/</a:t>
            </a:r>
            <a:r>
              <a:rPr lang="en-US" cap="small" dirty="0"/>
              <a:t>Messages, Data Transfer Objects (DTOs)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4D7D-66E1-1D4D-93D0-81C752E0A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25" b="3477"/>
          <a:stretch/>
        </p:blipFill>
        <p:spPr>
          <a:xfrm>
            <a:off x="8877300" y="365126"/>
            <a:ext cx="954346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8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&amp;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design that is suitable for processing data streams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Common request/response semantics (</a:t>
            </a:r>
            <a:r>
              <a:rPr lang="en-US" i="1" dirty="0" err="1"/>
              <a:t>eg</a:t>
            </a:r>
            <a:r>
              <a:rPr lang="en-US" i="1" dirty="0"/>
              <a:t>. REST)</a:t>
            </a:r>
            <a:br>
              <a:rPr lang="en-US" i="1" dirty="0"/>
            </a:br>
            <a:r>
              <a:rPr lang="en-US" i="1" dirty="0"/>
              <a:t>don’t work for streams</a:t>
            </a:r>
          </a:p>
          <a:p>
            <a:pPr lvl="1"/>
            <a:r>
              <a:rPr lang="en-US" i="1" dirty="0"/>
              <a:t>Debugging</a:t>
            </a:r>
          </a:p>
          <a:p>
            <a:pPr lvl="1"/>
            <a:r>
              <a:rPr lang="en-US" i="1" dirty="0"/>
              <a:t>Async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Domain Objects</a:t>
            </a:r>
            <a:r>
              <a:rPr lang="en-US" dirty="0"/>
              <a:t>, </a:t>
            </a:r>
            <a:r>
              <a:rPr lang="en-US" cap="small" dirty="0"/>
              <a:t>Messages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F36CC-DA0F-3747-8A2E-1314D3ADADC9}"/>
              </a:ext>
            </a:extLst>
          </p:cNvPr>
          <p:cNvSpPr txBox="1"/>
          <p:nvPr/>
        </p:nvSpPr>
        <p:spPr>
          <a:xfrm>
            <a:off x="7694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4B6BF-4538-5947-AA65-ABBF0CF9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39" y="726158"/>
            <a:ext cx="2876861" cy="6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3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Must consider that the UI of an application changes more frequently than its domain functionality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Changes to UI </a:t>
            </a:r>
            <a:r>
              <a:rPr lang="en-US" b="1" i="1" dirty="0"/>
              <a:t>must not </a:t>
            </a:r>
            <a:r>
              <a:rPr lang="en-US" i="1" dirty="0"/>
              <a:t>affect the app’s core functionality</a:t>
            </a:r>
          </a:p>
          <a:p>
            <a:pPr lvl="1"/>
            <a:r>
              <a:rPr lang="en-US" i="1" dirty="0"/>
              <a:t>(When in doubt, see above)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dirty="0"/>
              <a:t>Model (processing), Controller (input), View (output)</a:t>
            </a:r>
          </a:p>
          <a:p>
            <a:pPr lvl="1"/>
            <a:r>
              <a:rPr lang="en-US" cap="small" dirty="0"/>
              <a:t>Domain Objects, Template View, Transform View, Page Controller, Command Processor, Data Transfer Objects (DTOs), Observer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C6890-B555-E442-ABBD-684C7114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48" y="565150"/>
            <a:ext cx="1931953" cy="882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12DD7-A13E-FF41-A607-482F095A7AD7}"/>
              </a:ext>
            </a:extLst>
          </p:cNvPr>
          <p:cNvSpPr txBox="1"/>
          <p:nvPr/>
        </p:nvSpPr>
        <p:spPr>
          <a:xfrm>
            <a:off x="7694284" y="6176963"/>
            <a:ext cx="32274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See also: “Model-View-</a:t>
            </a:r>
            <a:r>
              <a:rPr lang="en-US" sz="1350" dirty="0" err="1"/>
              <a:t>ViewModel</a:t>
            </a:r>
            <a:r>
              <a:rPr lang="en-US" sz="1350" dirty="0"/>
              <a:t>” MVVM</a:t>
            </a:r>
          </a:p>
        </p:txBody>
      </p:sp>
    </p:spTree>
    <p:extLst>
      <p:ext uri="{BB962C8B-B14F-4D97-AF65-F5344CB8AC3E}">
        <p14:creationId xmlns:p14="http://schemas.microsoft.com/office/powerpoint/2010/main" val="2101584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Publisher-Subscriber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Often need an infrastructure that allows components to notify each other about events of interest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Robust notification system to coordinate state change</a:t>
            </a:r>
          </a:p>
          <a:p>
            <a:pPr lvl="1"/>
            <a:r>
              <a:rPr lang="en-US" i="1" dirty="0"/>
              <a:t>Asynchronous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Messaging, Broker, Event-Driven Consumers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940AA-DA03-FD47-9001-41ADE70CC61F}"/>
              </a:ext>
            </a:extLst>
          </p:cNvPr>
          <p:cNvSpPr txBox="1"/>
          <p:nvPr/>
        </p:nvSpPr>
        <p:spPr>
          <a:xfrm>
            <a:off x="7694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59DD3-B521-F946-82ED-3C3EAE21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00" y="365126"/>
            <a:ext cx="221295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design support for functional scalability and adaptability</a:t>
            </a:r>
            <a:br>
              <a:rPr lang="en-US" dirty="0"/>
            </a:br>
            <a:r>
              <a:rPr lang="en-US" dirty="0"/>
              <a:t>(multiple versions simultaneously)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Data model versioning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Layers (</a:t>
            </a:r>
            <a:r>
              <a:rPr lang="en-US" dirty="0"/>
              <a:t>esp. routing layer</a:t>
            </a:r>
            <a:r>
              <a:rPr lang="en-US" cap="small" dirty="0"/>
              <a:t>), Object Adapter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AC861-066A-CB4D-BC11-4490A22AA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2" b="11481"/>
          <a:stretch/>
        </p:blipFill>
        <p:spPr>
          <a:xfrm>
            <a:off x="9147508" y="348457"/>
            <a:ext cx="89184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127"/>
            <a:ext cx="8375650" cy="1325563"/>
          </a:xfrm>
        </p:spPr>
        <p:txBody>
          <a:bodyPr/>
          <a:lstStyle/>
          <a:p>
            <a:r>
              <a:rPr lang="en-US" dirty="0"/>
              <a:t>Bonus: 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sometimes provide a design that resolves tasks for which no deterministic solution strategy is known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Basically codifying trial-and-error</a:t>
            </a:r>
          </a:p>
          <a:p>
            <a:pPr lvl="1"/>
            <a:r>
              <a:rPr lang="en-US" i="1" dirty="0"/>
              <a:t>May not understand the output!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Domain Object (</a:t>
            </a:r>
            <a:r>
              <a:rPr lang="en-US" dirty="0"/>
              <a:t>maybe many</a:t>
            </a:r>
            <a:r>
              <a:rPr lang="en-US" cap="small" dirty="0"/>
              <a:t>!), Database Access Layer, </a:t>
            </a:r>
            <a:r>
              <a:rPr lang="en-US" dirty="0"/>
              <a:t>the “Brain”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5D9D39-4245-3644-8CF1-C3B40346D191}"/>
              </a:ext>
            </a:extLst>
          </p:cNvPr>
          <p:cNvGrpSpPr/>
          <p:nvPr/>
        </p:nvGrpSpPr>
        <p:grpSpPr>
          <a:xfrm>
            <a:off x="7663124" y="6011817"/>
            <a:ext cx="2452433" cy="300082"/>
            <a:chOff x="8300528" y="5807631"/>
            <a:chExt cx="3269909" cy="4001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E01472-3F28-E648-B3E4-3056B7AC7B76}"/>
                </a:ext>
              </a:extLst>
            </p:cNvPr>
            <p:cNvSpPr txBox="1"/>
            <p:nvPr/>
          </p:nvSpPr>
          <p:spPr>
            <a:xfrm>
              <a:off x="8300528" y="5807631"/>
              <a:ext cx="2922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Silver Bullet Syndrome alert!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016675-5D0C-314B-8C56-0BADE3F6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166381" y="5807631"/>
              <a:ext cx="404056" cy="3504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6E7B14-A97E-D149-A4AF-14293E66614D}"/>
              </a:ext>
            </a:extLst>
          </p:cNvPr>
          <p:cNvSpPr txBox="1"/>
          <p:nvPr/>
        </p:nvSpPr>
        <p:spPr>
          <a:xfrm>
            <a:off x="5381230" y="827852"/>
            <a:ext cx="223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AKA “Tuple Spaces”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533DE-F9DE-AF45-84FE-72499A21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253" y="529432"/>
            <a:ext cx="1935782" cy="99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247AD9-BFD5-F842-9E25-B143CC2A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4951">
            <a:off x="8354667" y="2567701"/>
            <a:ext cx="1830685" cy="25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73A3-B1DE-904F-84E4-19F05524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96A12-0CE5-7448-B45D-69C63365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88" r="22851"/>
          <a:stretch/>
        </p:blipFill>
        <p:spPr>
          <a:xfrm>
            <a:off x="8557845" y="1690690"/>
            <a:ext cx="2795955" cy="4193284"/>
          </a:xfrm>
          <a:prstGeom prst="rect">
            <a:avLst/>
          </a:prstGeom>
        </p:spPr>
      </p:pic>
      <p:sp>
        <p:nvSpPr>
          <p:cNvPr id="5" name="Shape 131">
            <a:extLst>
              <a:ext uri="{FF2B5EF4-FFF2-40B4-BE49-F238E27FC236}">
                <a16:creationId xmlns:a16="http://schemas.microsoft.com/office/drawing/2014/main" id="{3B364B34-BC48-7043-AC20-9D8BB9E2148A}"/>
              </a:ext>
            </a:extLst>
          </p:cNvPr>
          <p:cNvSpPr txBox="1">
            <a:spLocks/>
          </p:cNvSpPr>
          <p:nvPr/>
        </p:nvSpPr>
        <p:spPr>
          <a:xfrm>
            <a:off x="838200" y="498802"/>
            <a:ext cx="5000625" cy="180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Stephen Riley</a:t>
            </a:r>
          </a:p>
        </p:txBody>
      </p:sp>
      <p:sp>
        <p:nvSpPr>
          <p:cNvPr id="6" name="Shape 132">
            <a:extLst>
              <a:ext uri="{FF2B5EF4-FFF2-40B4-BE49-F238E27FC236}">
                <a16:creationId xmlns:a16="http://schemas.microsoft.com/office/drawing/2014/main" id="{9232F011-5D77-D747-B1B9-2DD73D9293DD}"/>
              </a:ext>
            </a:extLst>
          </p:cNvPr>
          <p:cNvSpPr txBox="1">
            <a:spLocks/>
          </p:cNvSpPr>
          <p:nvPr/>
        </p:nvSpPr>
        <p:spPr>
          <a:xfrm>
            <a:off x="892969" y="2307270"/>
            <a:ext cx="7371800" cy="3576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7239" indent="-197239" defTabSz="291633">
              <a:buSzPct val="75000"/>
              <a:defRPr sz="2272"/>
            </a:pPr>
            <a:r>
              <a:rPr lang="en-US" sz="2900" dirty="0"/>
              <a:t>Languages: yes / OSs: yes / Methodologies: yes</a:t>
            </a:r>
          </a:p>
          <a:p>
            <a:pPr marL="197239" indent="-197239" defTabSz="291633">
              <a:buSzPct val="75000"/>
              <a:defRPr sz="2272"/>
            </a:pPr>
            <a:endParaRPr lang="en-US" sz="2900" dirty="0"/>
          </a:p>
          <a:p>
            <a:pPr marL="197239" indent="-197239" defTabSz="291633">
              <a:buSzPct val="75000"/>
              <a:defRPr sz="2272"/>
            </a:pPr>
            <a:r>
              <a:rPr lang="en-US" sz="2900" dirty="0"/>
              <a:t>Mostly back end, been coding since 6</a:t>
            </a:r>
          </a:p>
          <a:p>
            <a:pPr marL="197239" indent="-197239" defTabSz="291633">
              <a:buSzPct val="75000"/>
              <a:defRPr sz="2272"/>
            </a:pPr>
            <a:endParaRPr lang="en-US" sz="2900" dirty="0"/>
          </a:p>
          <a:p>
            <a:pPr marL="197239" indent="-197239" defTabSz="291633">
              <a:buSzPct val="75000"/>
              <a:defRPr sz="2272"/>
            </a:pPr>
            <a:r>
              <a:rPr lang="en-US" sz="2900" dirty="0"/>
              <a:t>I actually love management (and Perl)</a:t>
            </a:r>
          </a:p>
          <a:p>
            <a:pPr marL="197239" indent="-197239" defTabSz="291633">
              <a:buSzPct val="75000"/>
              <a:defRPr sz="2272"/>
            </a:pPr>
            <a:endParaRPr lang="en-US" sz="2900" dirty="0"/>
          </a:p>
          <a:p>
            <a:pPr marL="197239" indent="-197239" defTabSz="291633">
              <a:buSzPct val="75000"/>
              <a:defRPr sz="2272"/>
            </a:pPr>
            <a:r>
              <a:rPr lang="en-US" sz="2900" dirty="0"/>
              <a:t>National Guard officer</a:t>
            </a:r>
          </a:p>
        </p:txBody>
      </p:sp>
    </p:spTree>
    <p:extLst>
      <p:ext uri="{BB962C8B-B14F-4D97-AF65-F5344CB8AC3E}">
        <p14:creationId xmlns:p14="http://schemas.microsoft.com/office/powerpoint/2010/main" val="1810360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sometimes provide a highly-concurrent system where fail-fast is a design goal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i="1" dirty="0"/>
              <a:t>Orthogonal to traditional concurrent design</a:t>
            </a:r>
          </a:p>
          <a:p>
            <a:pPr lvl="1"/>
            <a:r>
              <a:rPr lang="en-US" i="1" dirty="0"/>
              <a:t>Difficult to debug</a:t>
            </a:r>
          </a:p>
          <a:p>
            <a:endParaRPr lang="en-US" i="1" dirty="0"/>
          </a:p>
          <a:p>
            <a:r>
              <a:rPr lang="en-US" dirty="0"/>
              <a:t>Components:</a:t>
            </a:r>
          </a:p>
          <a:p>
            <a:pPr lvl="1"/>
            <a:r>
              <a:rPr lang="en-US" cap="small" dirty="0" err="1"/>
              <a:t>GenServer</a:t>
            </a:r>
            <a:r>
              <a:rPr lang="en-US" dirty="0"/>
              <a:t> (state management), </a:t>
            </a:r>
            <a:r>
              <a:rPr lang="en-US" cap="small" dirty="0"/>
              <a:t>Messages</a:t>
            </a:r>
            <a:r>
              <a:rPr lang="en-US" dirty="0"/>
              <a:t>, </a:t>
            </a:r>
            <a:r>
              <a:rPr lang="en-US" cap="small" dirty="0"/>
              <a:t>Object Adapter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8397C-398E-584C-9C5B-2DB05E36AD6A}"/>
              </a:ext>
            </a:extLst>
          </p:cNvPr>
          <p:cNvSpPr txBox="1"/>
          <p:nvPr/>
        </p:nvSpPr>
        <p:spPr>
          <a:xfrm>
            <a:off x="8216901" y="6176963"/>
            <a:ext cx="226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Elixir, Erlang, </a:t>
            </a:r>
            <a:r>
              <a:rPr lang="en-US" dirty="0" err="1"/>
              <a:t>Akka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D2E88-1CD8-C541-A2B7-CE7EC924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1" y="365126"/>
            <a:ext cx="1845345" cy="11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Patterns of Software Architecture </a:t>
            </a:r>
            <a:r>
              <a:rPr lang="en-US" dirty="0"/>
              <a:t>(4 volumes), pub. Wiley Press</a:t>
            </a:r>
          </a:p>
          <a:p>
            <a:r>
              <a:rPr lang="en-US" dirty="0"/>
              <a:t>Wiley Series in Software Design Patterns</a:t>
            </a:r>
          </a:p>
          <a:p>
            <a:r>
              <a:rPr lang="en-US" i="1" dirty="0"/>
              <a:t>Enterprise Integration Patterns</a:t>
            </a:r>
            <a:r>
              <a:rPr lang="en-US" dirty="0"/>
              <a:t>, pub. Addison Wesley</a:t>
            </a:r>
          </a:p>
          <a:p>
            <a:r>
              <a:rPr lang="en-US" i="1" dirty="0"/>
              <a:t>Patterns of Enterprise Application Architecture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i="1" dirty="0"/>
              <a:t>Framework Design Guidelines: Conventions, Idioms, and Patterns for Reusable .NET Libraries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dirty="0">
                <a:latin typeface="Courier" pitchFamily="2" charset="0"/>
              </a:rPr>
              <a:t>wiki.c2.com</a:t>
            </a:r>
            <a:r>
              <a:rPr lang="en-US" dirty="0"/>
              <a:t> (Agile, patterns,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8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all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5024" indent="-275024" defTabSz="361460">
              <a:spcBef>
                <a:spcPts val="2531"/>
              </a:spcBef>
              <a:defRPr sz="3168"/>
            </a:pPr>
            <a:r>
              <a:rPr dirty="0"/>
              <a:t>Who has worked in a software company?</a:t>
            </a:r>
          </a:p>
          <a:p>
            <a:pPr marL="275024" indent="-275024" defTabSz="361460">
              <a:spcBef>
                <a:spcPts val="2531"/>
              </a:spcBef>
              <a:defRPr sz="3168"/>
            </a:pPr>
            <a:endParaRPr dirty="0"/>
          </a:p>
          <a:p>
            <a:pPr marL="275024" indent="-275024" defTabSz="361460">
              <a:spcBef>
                <a:spcPts val="2531"/>
              </a:spcBef>
              <a:defRPr sz="3168"/>
            </a:pPr>
            <a:r>
              <a:rPr dirty="0"/>
              <a:t>Who started in Dev?  QA?  PM?</a:t>
            </a:r>
          </a:p>
          <a:p>
            <a:pPr marL="275024" indent="-275024" defTabSz="361460">
              <a:spcBef>
                <a:spcPts val="2531"/>
              </a:spcBef>
              <a:defRPr sz="3168"/>
            </a:pPr>
            <a:endParaRPr dirty="0"/>
          </a:p>
          <a:p>
            <a:pPr marL="275024" indent="-275024" defTabSz="361460">
              <a:spcBef>
                <a:spcPts val="2531"/>
              </a:spcBef>
              <a:defRPr sz="3168"/>
            </a:pPr>
            <a:r>
              <a:rPr dirty="0"/>
              <a:t>Who is doing this for career vs. passion?</a:t>
            </a:r>
          </a:p>
          <a:p>
            <a:pPr marL="275024" indent="-275024" defTabSz="361460">
              <a:spcBef>
                <a:spcPts val="2531"/>
              </a:spcBef>
              <a:defRPr sz="3168"/>
            </a:pPr>
            <a:endParaRPr dirty="0"/>
          </a:p>
          <a:p>
            <a:pPr marL="275024" indent="-275024" defTabSz="361460">
              <a:spcBef>
                <a:spcPts val="2531"/>
              </a:spcBef>
              <a:defRPr sz="3168"/>
            </a:pPr>
            <a:r>
              <a:rPr dirty="0"/>
              <a:t>Any business/management degrees?</a:t>
            </a:r>
          </a:p>
        </p:txBody>
      </p:sp>
      <p:pic>
        <p:nvPicPr>
          <p:cNvPr id="13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376" t="24000" r="4000" b="23124"/>
          <a:stretch>
            <a:fillRect/>
          </a:stretch>
        </p:blipFill>
        <p:spPr>
          <a:xfrm>
            <a:off x="8533023" y="2792500"/>
            <a:ext cx="2205854" cy="127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extrusionOk="0">
                <a:moveTo>
                  <a:pt x="10776" y="0"/>
                </a:moveTo>
                <a:cubicBezTo>
                  <a:pt x="3825" y="0"/>
                  <a:pt x="111" y="62"/>
                  <a:pt x="69" y="180"/>
                </a:cubicBezTo>
                <a:cubicBezTo>
                  <a:pt x="-56" y="530"/>
                  <a:pt x="5" y="21089"/>
                  <a:pt x="131" y="21353"/>
                </a:cubicBezTo>
                <a:cubicBezTo>
                  <a:pt x="229" y="21558"/>
                  <a:pt x="2043" y="21600"/>
                  <a:pt x="10833" y="21600"/>
                </a:cubicBezTo>
                <a:cubicBezTo>
                  <a:pt x="20344" y="21599"/>
                  <a:pt x="21425" y="21571"/>
                  <a:pt x="21481" y="21316"/>
                </a:cubicBezTo>
                <a:cubicBezTo>
                  <a:pt x="21522" y="21129"/>
                  <a:pt x="21544" y="15963"/>
                  <a:pt x="21544" y="10800"/>
                </a:cubicBezTo>
                <a:cubicBezTo>
                  <a:pt x="21544" y="5636"/>
                  <a:pt x="21522" y="476"/>
                  <a:pt x="21481" y="289"/>
                </a:cubicBezTo>
                <a:cubicBezTo>
                  <a:pt x="21424" y="30"/>
                  <a:pt x="20384" y="0"/>
                  <a:pt x="10776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405977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A8A4-EBC6-4AD2-99C5-D1A5C67B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B765-30CF-4F78-A620-0C2E5151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design patterns</a:t>
            </a:r>
          </a:p>
          <a:p>
            <a:endParaRPr lang="en-US" dirty="0"/>
          </a:p>
          <a:p>
            <a:r>
              <a:rPr lang="en-US" dirty="0"/>
              <a:t>Overview of architectural patterns</a:t>
            </a:r>
          </a:p>
          <a:p>
            <a:endParaRPr lang="en-US" dirty="0"/>
          </a:p>
          <a:p>
            <a:r>
              <a:rPr lang="en-US" dirty="0"/>
              <a:t>High level patterns in detail</a:t>
            </a:r>
          </a:p>
        </p:txBody>
      </p:sp>
    </p:spTree>
    <p:extLst>
      <p:ext uri="{BB962C8B-B14F-4D97-AF65-F5344CB8AC3E}">
        <p14:creationId xmlns:p14="http://schemas.microsoft.com/office/powerpoint/2010/main" val="104998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ADE82-0C4A-D746-A0A7-1B52BDA2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5AD25-13A5-894C-B412-7E6397BF0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 problem which occurs over and over again</a:t>
            </a:r>
          </a:p>
          <a:p>
            <a:pPr marL="0" indent="0">
              <a:buNone/>
            </a:pPr>
            <a:r>
              <a:rPr lang="en-US" dirty="0"/>
              <a:t>Describes a solution to that problem</a:t>
            </a:r>
          </a:p>
          <a:p>
            <a:pPr marL="0" indent="0">
              <a:buNone/>
            </a:pPr>
            <a:r>
              <a:rPr lang="en-US" dirty="0"/>
              <a:t>Can be applied millions of times, each time in a different way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…descriptions of communicating objects and classes that are customized to solve a general design problem in a particular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C66E-99C0-644C-A9D8-BF0E3602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8790384" y="5629491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design patterns solve design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appropriate objects</a:t>
            </a:r>
          </a:p>
          <a:p>
            <a:pPr marL="0" indent="0">
              <a:buNone/>
            </a:pPr>
            <a:r>
              <a:rPr lang="en-US" dirty="0"/>
              <a:t>Determining object granularity</a:t>
            </a:r>
          </a:p>
          <a:p>
            <a:pPr marL="0" indent="0">
              <a:buNone/>
            </a:pPr>
            <a:r>
              <a:rPr lang="en-US" dirty="0"/>
              <a:t>Specifying object interfaces</a:t>
            </a:r>
          </a:p>
          <a:p>
            <a:pPr marL="0" indent="0">
              <a:buNone/>
            </a:pPr>
            <a:r>
              <a:rPr lang="en-US" dirty="0"/>
              <a:t>Specifying object implementations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700" i="1" dirty="0"/>
              <a:t>Remind yourself what tools are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CB27-9420-4A46-891E-85BFCD1C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6161">
            <a:off x="8790384" y="5629491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56BE-E16B-CB49-95A2-31D21440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E574-64AB-2C41-8ECE-3008A8D9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Idioms</a:t>
            </a:r>
          </a:p>
          <a:p>
            <a:endParaRPr lang="en-US" dirty="0"/>
          </a:p>
          <a:p>
            <a:r>
              <a:rPr lang="en-US" dirty="0"/>
              <a:t>Design patterns</a:t>
            </a:r>
          </a:p>
          <a:p>
            <a:endParaRPr lang="en-US" dirty="0"/>
          </a:p>
          <a:p>
            <a:r>
              <a:rPr lang="en-US" dirty="0"/>
              <a:t>Architectural patterns</a:t>
            </a:r>
          </a:p>
        </p:txBody>
      </p:sp>
    </p:spTree>
    <p:extLst>
      <p:ext uri="{BB962C8B-B14F-4D97-AF65-F5344CB8AC3E}">
        <p14:creationId xmlns:p14="http://schemas.microsoft.com/office/powerpoint/2010/main" val="148337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</TotalTime>
  <Words>1166</Words>
  <Application>Microsoft Macintosh PowerPoint</Application>
  <PresentationFormat>Widescreen</PresentationFormat>
  <Paragraphs>241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</vt:lpstr>
      <vt:lpstr>Courier New</vt:lpstr>
      <vt:lpstr>Helvetica Light</vt:lpstr>
      <vt:lpstr>Office Theme</vt:lpstr>
      <vt:lpstr>POSA</vt:lpstr>
      <vt:lpstr>PowerPoint Presentation</vt:lpstr>
      <vt:lpstr>PowerPoint Presentation</vt:lpstr>
      <vt:lpstr>You all</vt:lpstr>
      <vt:lpstr>Agenda</vt:lpstr>
      <vt:lpstr>Design Patterns Review</vt:lpstr>
      <vt:lpstr>What is a pattern</vt:lpstr>
      <vt:lpstr>How design patterns solve design problems</vt:lpstr>
      <vt:lpstr>Levels of patterns</vt:lpstr>
      <vt:lpstr>Levels – idioms</vt:lpstr>
      <vt:lpstr>Levels – design patterns</vt:lpstr>
      <vt:lpstr>Architectural Patterns</vt:lpstr>
      <vt:lpstr>So what is “architecture”?</vt:lpstr>
      <vt:lpstr>Levels – architectural patterns</vt:lpstr>
      <vt:lpstr>Why use architectural patterns?</vt:lpstr>
      <vt:lpstr>Why use architectural patterns?</vt:lpstr>
      <vt:lpstr>Arch patterns and frameworks</vt:lpstr>
      <vt:lpstr>Categories of arch patterns</vt:lpstr>
      <vt:lpstr>PowerPoint Presentation</vt:lpstr>
      <vt:lpstr>TL;DR our pattern language</vt:lpstr>
      <vt:lpstr>Patterns to review</vt:lpstr>
      <vt:lpstr>From Mud to Structure</vt:lpstr>
      <vt:lpstr>“From Mud to Structure” patterns</vt:lpstr>
      <vt:lpstr>Layers</vt:lpstr>
      <vt:lpstr>Pipes &amp; Filters</vt:lpstr>
      <vt:lpstr>Model-View-Controller</vt:lpstr>
      <vt:lpstr>Publisher-Subscriber</vt:lpstr>
      <vt:lpstr>Microkernel</vt:lpstr>
      <vt:lpstr>Bonus: Blackboard</vt:lpstr>
      <vt:lpstr>Bonus: Actors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POSA</dc:title>
  <dc:creator>Stephen Riley</dc:creator>
  <cp:lastModifiedBy>Stephen Riley</cp:lastModifiedBy>
  <cp:revision>39</cp:revision>
  <dcterms:created xsi:type="dcterms:W3CDTF">2018-04-16T04:03:30Z</dcterms:created>
  <dcterms:modified xsi:type="dcterms:W3CDTF">2019-01-21T04:32:51Z</dcterms:modified>
</cp:coreProperties>
</file>